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63" r:id="rId6"/>
    <p:sldId id="257" r:id="rId7"/>
    <p:sldId id="258" r:id="rId8"/>
    <p:sldId id="260" r:id="rId9"/>
    <p:sldId id="259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3" r:id="rId18"/>
    <p:sldId id="285" r:id="rId19"/>
    <p:sldId id="286" r:id="rId20"/>
    <p:sldId id="288" r:id="rId21"/>
    <p:sldId id="287" r:id="rId22"/>
    <p:sldId id="289" r:id="rId23"/>
    <p:sldId id="291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4" r:id="rId37"/>
    <p:sldId id="302" r:id="rId38"/>
    <p:sldId id="305" r:id="rId39"/>
    <p:sldId id="306" r:id="rId40"/>
    <p:sldId id="26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E3425CA-4B9D-4420-BB9E-C250DB30E421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8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11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2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34071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1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21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69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3E38388-E864-4553-9937-AE9FC5E50CFC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C83AFB-9E54-459E-8C6D-0913AC3BA5D7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4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0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8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1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38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4.png"/><Relationship Id="rId5" Type="http://schemas.openxmlformats.org/officeDocument/2006/relationships/hyperlink" Target="https://kumaragurudtsteam-my.sharepoint.com/:x:/r/personal/nagulesh_22cs_kct_ac_in/Documents/nagulesh%2022BCS071.xlsx?d=w50cd04ee91a0450498e137e1725e25ad&amp;csf=1&amp;web=1&amp;e=StdJEC&amp;nav=MTVfezVGMzA3MDE1LTFERkQtNDQ3RS04NTc2LURFMTJGRjlGMzVBOH0" TargetMode="Externa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C9F6-5F4E-124E-E95A-674365B7C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436" y="2159540"/>
            <a:ext cx="6993079" cy="1507788"/>
          </a:xfrm>
        </p:spPr>
        <p:txBody>
          <a:bodyPr>
            <a:normAutofit/>
          </a:bodyPr>
          <a:lstStyle/>
          <a:p>
            <a:r>
              <a:rPr lang="en-US" dirty="0"/>
              <a:t>Data structures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8A043-1EC7-7CF7-A035-9BCE09E04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5172" y="3504324"/>
            <a:ext cx="4475229" cy="1123611"/>
          </a:xfrm>
        </p:spPr>
        <p:txBody>
          <a:bodyPr anchor="ctr">
            <a:normAutofit/>
          </a:bodyPr>
          <a:lstStyle/>
          <a:p>
            <a:r>
              <a:rPr lang="en-US" dirty="0"/>
              <a:t>Nagulesh N [ 22BCS071 ]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80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9"/>
    </mc:Choice>
    <mc:Fallback>
      <p:transition spd="slow" advTm="43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0740-67AF-F165-66C1-5FC85041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833665"/>
            <a:ext cx="10316819" cy="43464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2193-5F03-A9EC-1DBE-98B18CB1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40637"/>
            <a:ext cx="8610600" cy="1293028"/>
          </a:xfrm>
        </p:spPr>
        <p:txBody>
          <a:bodyPr/>
          <a:lstStyle/>
          <a:p>
            <a:r>
              <a:rPr lang="en-US" dirty="0"/>
              <a:t>Graph [ bubble sort ]</a:t>
            </a:r>
            <a:endParaRPr lang="en-IN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0643168-443D-7F11-87A6-3F9E19BCA3EC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8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2D6303E9-C6CD-E54F-5C6E-C1551ACB9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95" y="748470"/>
            <a:ext cx="6121179" cy="643008"/>
          </a:xfrm>
        </p:spPr>
        <p:txBody>
          <a:bodyPr/>
          <a:lstStyle/>
          <a:p>
            <a:r>
              <a:rPr lang="en-US" dirty="0"/>
              <a:t>selection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62" y="1391478"/>
            <a:ext cx="6531549" cy="52671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6096000" y="1978915"/>
            <a:ext cx="6284413" cy="58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    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  <a:endParaRPr lang="en-IN" sz="1400" dirty="0"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1E61364-706B-C7EC-1999-C99C40E3ED58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7" name="Recording_11(2)">
            <a:hlinkClick r:id="" action="ppaction://media"/>
            <a:extLst>
              <a:ext uri="{FF2B5EF4-FFF2-40B4-BE49-F238E27FC236}">
                <a16:creationId xmlns:a16="http://schemas.microsoft.com/office/drawing/2014/main" id="{FAD9761A-73D8-613D-D8C8-5D8CE5AB5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3774" y="554303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813435"/>
            <a:ext cx="5372100" cy="60445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j,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min_index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min_index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(record[j]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min_index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min_index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min_index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5953125" y="1346643"/>
            <a:ext cx="6096000" cy="416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 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“Selection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94277AA-A2C4-C222-E813-7AEAF5066224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Recording_12(2)">
            <a:hlinkClick r:id="" action="ppaction://media"/>
            <a:extLst>
              <a:ext uri="{FF2B5EF4-FFF2-40B4-BE49-F238E27FC236}">
                <a16:creationId xmlns:a16="http://schemas.microsoft.com/office/drawing/2014/main" id="{EF93F012-1C26-0240-8060-FD297A4C4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9500" y="528351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C50CA1-8CB4-0A8A-4028-52BAF904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0" y="1534270"/>
            <a:ext cx="4892464" cy="12878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2BB4D6-1F01-6779-D408-170FF21F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97" y="1614234"/>
            <a:ext cx="4816257" cy="1150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81A8C6-6DA0-2215-55EF-4C747ABFF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36" y="3588011"/>
            <a:ext cx="4740051" cy="12878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EDBF57-1022-BC50-AACA-62C06BC1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86565"/>
            <a:ext cx="5128704" cy="1249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1B3F09-710F-789F-C461-1EF2C26A6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578" y="5534246"/>
            <a:ext cx="5060118" cy="111261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12BEE297-5281-C239-0A85-51680CDCEE8F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32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1C326E3D-4B8D-10F4-3CF9-D0B1029CF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2193-5F03-A9EC-1DBE-98B18CB1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22" y="465794"/>
            <a:ext cx="8610600" cy="1293028"/>
          </a:xfrm>
        </p:spPr>
        <p:txBody>
          <a:bodyPr/>
          <a:lstStyle/>
          <a:p>
            <a:r>
              <a:rPr lang="en-US" dirty="0"/>
              <a:t>Graph [ Selection sort ]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5200-FD9A-57C7-8EDD-757F2DD9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3" y="1662394"/>
            <a:ext cx="10728516" cy="456330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9CBBAF-A520-FF83-2B07-0817BBEDD716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7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C86FCD73-4EB0-4900-3436-82AA068BC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620" y="129909"/>
            <a:ext cx="6121179" cy="643008"/>
          </a:xfrm>
        </p:spPr>
        <p:txBody>
          <a:bodyPr/>
          <a:lstStyle/>
          <a:p>
            <a:r>
              <a:rPr lang="en-US" dirty="0"/>
              <a:t>quick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275" y="554386"/>
            <a:ext cx="6531549" cy="6303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US" sz="11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pivot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11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[j]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pivot) {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[j]);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1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5628454" y="967001"/>
            <a:ext cx="6284413" cy="58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quickSort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pi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quickSort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pi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quickSort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pi </a:t>
            </a:r>
            <a:r>
              <a:rPr lang="en-US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IN" sz="12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17F6CB6-3FD5-C08D-57BB-4B699B8A86E9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6" name="Recording_15(2)">
            <a:hlinkClick r:id="" action="ppaction://media"/>
            <a:extLst>
              <a:ext uri="{FF2B5EF4-FFF2-40B4-BE49-F238E27FC236}">
                <a16:creationId xmlns:a16="http://schemas.microsoft.com/office/drawing/2014/main" id="{6604C3A8-2BE1-4E6B-0704-D9E3EF9C4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9814" y="50159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533517"/>
            <a:ext cx="5372100" cy="60445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 marL="0" indent="0">
              <a:buNone/>
            </a:pPr>
            <a:endParaRPr lang="en-IN" sz="14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 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6018439" y="2121084"/>
            <a:ext cx="6096000" cy="416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	quicksort(record,0,MAX_ROWS-1);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 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"Quick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2427DC2-C80E-191B-32B6-B5CA87D86B94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Recording_16(2)">
            <a:hlinkClick r:id="" action="ppaction://media"/>
            <a:extLst>
              <a:ext uri="{FF2B5EF4-FFF2-40B4-BE49-F238E27FC236}">
                <a16:creationId xmlns:a16="http://schemas.microsoft.com/office/drawing/2014/main" id="{CC1E331B-4892-EE8D-338B-83D428CB3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0475" y="52371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F9EC9-5D4B-1C7A-CAB9-A4EF3D91D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71" y="5513148"/>
            <a:ext cx="4595258" cy="1112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3B951-B2B7-457C-A71A-4F04B6B9B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47" y="3582743"/>
            <a:ext cx="4785775" cy="11126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D9B424-7B8A-B12B-59C9-A6AC1C38B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89" y="1601116"/>
            <a:ext cx="4968671" cy="1173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D85920-FA77-DF27-3001-0BE1BDBE5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707" y="1487262"/>
            <a:ext cx="4663844" cy="11430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E64CD8-2774-8EDB-FB4B-431A518B3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77" y="3700093"/>
            <a:ext cx="4831499" cy="1158340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0D74611C-FA48-72E3-1A3E-BC58C3EFD2D7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29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FBED6E06-0284-CEE7-7550-39741E6A5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B6CB1-37C7-805A-712A-131448715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3764" y="1848254"/>
            <a:ext cx="10769758" cy="45439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2193-5F03-A9EC-1DBE-98B18CB1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22" y="465794"/>
            <a:ext cx="8610600" cy="1293028"/>
          </a:xfrm>
        </p:spPr>
        <p:txBody>
          <a:bodyPr/>
          <a:lstStyle/>
          <a:p>
            <a:r>
              <a:rPr lang="en-US" dirty="0"/>
              <a:t>Graph [ quick sort ]</a:t>
            </a:r>
            <a:endParaRPr lang="en-IN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232BD57-91B4-A480-E8D1-060A49ABA3F8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7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241B6D19-941B-DFC0-0DD8-0CE2FCAE6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620" y="129909"/>
            <a:ext cx="6121179" cy="643008"/>
          </a:xfrm>
        </p:spPr>
        <p:txBody>
          <a:bodyPr/>
          <a:lstStyle/>
          <a:p>
            <a:r>
              <a:rPr lang="en-US" dirty="0"/>
              <a:t>heap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30" y="277193"/>
            <a:ext cx="6531549" cy="6303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temp; }</a:t>
            </a:r>
            <a:endParaRPr lang="en-US" sz="11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heapify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largest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left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right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(left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[left]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[largest])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largest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left;</a:t>
            </a:r>
          </a:p>
          <a:p>
            <a:pPr marL="0" indent="0">
              <a:buNone/>
            </a:pPr>
            <a:b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(right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[right]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[largest])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largest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right;</a:t>
            </a:r>
          </a:p>
          <a:p>
            <a:pPr marL="0" indent="0">
              <a:buNone/>
            </a:pPr>
            <a:b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(largest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0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[largest]);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heapify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largest);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0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1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5628454" y="967001"/>
            <a:ext cx="6284413" cy="58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heapSort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5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heapify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5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5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5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swap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05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05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05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05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heapify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05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5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05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05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IN" sz="12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84076E3-4C47-33FE-D119-1DC2F31466DD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6" name="19">
            <a:hlinkClick r:id="" action="ppaction://media"/>
            <a:extLst>
              <a:ext uri="{FF2B5EF4-FFF2-40B4-BE49-F238E27FC236}">
                <a16:creationId xmlns:a16="http://schemas.microsoft.com/office/drawing/2014/main" id="{AB83DB90-C330-6963-3827-5EE7DD1A1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6620" y="56473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2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93E4-3572-FB12-6F77-17E085DA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on vehicle service management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5D91A-DFF7-B6E7-8443-E625E2CB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1426" y="2340039"/>
            <a:ext cx="5357005" cy="40243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EEEDC-C64F-C14F-9D47-9B4C67E85360}"/>
              </a:ext>
            </a:extLst>
          </p:cNvPr>
          <p:cNvSpPr txBox="1"/>
          <p:nvPr/>
        </p:nvSpPr>
        <p:spPr>
          <a:xfrm>
            <a:off x="7527223" y="2891076"/>
            <a:ext cx="3822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took this data set from </a:t>
            </a:r>
            <a:r>
              <a:rPr lang="en-US" dirty="0" err="1"/>
              <a:t>kaggle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this data set, I took first column price as my input to the sorting array</a:t>
            </a:r>
          </a:p>
          <a:p>
            <a:endParaRPr lang="en-US" dirty="0"/>
          </a:p>
          <a:p>
            <a:r>
              <a:rPr lang="en-US" dirty="0"/>
              <a:t>This dataset consists 50,500 dataset rows ,It consists of 31,230 unique elements.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9275B94-24CE-BC53-2B4F-03B7FA36CB5B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20" name="Page 2(2)">
            <a:hlinkClick r:id="" action="ppaction://media"/>
            <a:extLst>
              <a:ext uri="{FF2B5EF4-FFF2-40B4-BE49-F238E27FC236}">
                <a16:creationId xmlns:a16="http://schemas.microsoft.com/office/drawing/2014/main" id="{AC7D69C1-B9C4-4298-31DB-85727AEEA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2875" y="55991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1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"/>
    </mc:Choice>
    <mc:Fallback>
      <p:transition spd="slow" advTm="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533517"/>
            <a:ext cx="5372100" cy="60445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 marL="0" indent="0">
              <a:buNone/>
            </a:pPr>
            <a:endParaRPr lang="en-IN" sz="14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 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sz="16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6018439" y="2121084"/>
            <a:ext cx="6096000" cy="416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    heapsort(record,0,MAX_ROWS-1);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 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“Heap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AA667F3-5F8D-F6E6-9B48-BBE2568A3034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Recording_20(2)">
            <a:hlinkClick r:id="" action="ppaction://media"/>
            <a:extLst>
              <a:ext uri="{FF2B5EF4-FFF2-40B4-BE49-F238E27FC236}">
                <a16:creationId xmlns:a16="http://schemas.microsoft.com/office/drawing/2014/main" id="{F1D6D9E6-2116-C05D-AFE5-D5FC0B7A3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1544" y="544807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B5EE5-D054-B497-5111-FB872FD3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1" y="1549382"/>
            <a:ext cx="4694327" cy="1234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F8C8F9-9A97-B82A-8A15-04692458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16285"/>
            <a:ext cx="4519052" cy="1173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AF8CEB-B584-39DB-62E4-A9AE192F8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717" y="3552990"/>
            <a:ext cx="4610500" cy="1272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3E0230-D94B-87EF-1D21-647D5C0F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453" y="5308618"/>
            <a:ext cx="4618120" cy="12650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14319D-2467-0808-C86F-DCAD50E72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736" y="3652058"/>
            <a:ext cx="4801016" cy="1173582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2056DBF9-1286-5F9C-7EFA-1ABADFFA5B9B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29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155025E7-A584-E626-31D8-169BEBD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3864A-5B5A-5D2B-CA02-D61B2FBD5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1296" y="1838528"/>
            <a:ext cx="11176267" cy="45536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2193-5F03-A9EC-1DBE-98B18CB1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22" y="465794"/>
            <a:ext cx="8610600" cy="1293028"/>
          </a:xfrm>
        </p:spPr>
        <p:txBody>
          <a:bodyPr/>
          <a:lstStyle/>
          <a:p>
            <a:r>
              <a:rPr lang="en-US" dirty="0"/>
              <a:t>Graph [ heap sort ]</a:t>
            </a:r>
            <a:endParaRPr lang="en-IN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1F6422E-34A8-DDC4-CF8E-F142FDEE0988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7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09528C13-AFB7-98A6-858F-7A52B909D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620" y="129909"/>
            <a:ext cx="6121179" cy="643008"/>
          </a:xfrm>
        </p:spPr>
        <p:txBody>
          <a:bodyPr/>
          <a:lstStyle/>
          <a:p>
            <a:r>
              <a:rPr lang="en-US" dirty="0"/>
              <a:t>merge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30" y="277193"/>
            <a:ext cx="6531549" cy="6303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br>
              <a:rPr lang="en-IN" sz="16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j, k;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n1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n2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L[n1], R[n2];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n1;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L[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n2;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12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R[j]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j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k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n1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n2)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(L[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R[j])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2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[k]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endParaRPr lang="en-US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5544479" y="409858"/>
            <a:ext cx="7322435" cy="6038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[k]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R[j];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n1)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[k]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n2)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[k]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R[j];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0" dirty="0">
              <a:solidFill>
                <a:srgbClr val="FF7B7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mid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mid);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mid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mid,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}	}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12B833-7047-4E2D-A362-EC69A1E31823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6" name="Recording_23(2)">
            <a:hlinkClick r:id="" action="ppaction://media"/>
            <a:extLst>
              <a:ext uri="{FF2B5EF4-FFF2-40B4-BE49-F238E27FC236}">
                <a16:creationId xmlns:a16="http://schemas.microsoft.com/office/drawing/2014/main" id="{6BB6AD4C-2290-FB1E-812C-DD65E92AB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2437" y="541036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47" y="541176"/>
            <a:ext cx="4924036" cy="63914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 </a:t>
            </a:r>
            <a:endParaRPr lang="en-IN" sz="14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 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}  }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6018438" y="690465"/>
            <a:ext cx="5555215" cy="6092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2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2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2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2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heapsort(record,0,MAX_ROWS-1);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 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“Merge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AEA8DB70-63B0-C708-CA86-59A627C8987A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Recording_24(2)">
            <a:hlinkClick r:id="" action="ppaction://media"/>
            <a:extLst>
              <a:ext uri="{FF2B5EF4-FFF2-40B4-BE49-F238E27FC236}">
                <a16:creationId xmlns:a16="http://schemas.microsoft.com/office/drawing/2014/main" id="{D8E4CC3B-10F8-2B8F-6AE7-36954F4E9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1439" y="578671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832B-3E39-C2D4-3FCE-DC9EE325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6" y="1465397"/>
            <a:ext cx="4679085" cy="131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C3C7E-464D-C6AC-B022-46D63153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96" y="3538721"/>
            <a:ext cx="4922947" cy="1150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9EB51-E4A9-CF73-C486-368F47E16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069" y="3520769"/>
            <a:ext cx="4625741" cy="1143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F3BF06-6395-9262-C3F8-9A7E9A322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2479" y="5471225"/>
            <a:ext cx="4701947" cy="11354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B31CA4-D82F-D0B2-33C6-D493AB1AD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189" y="1533670"/>
            <a:ext cx="4831499" cy="1295512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87F22DCE-B2DE-AA0C-6964-269FEDE297DD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25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80266C8E-52FD-FC5D-DADF-B750E953D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1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56709-A69D-883F-63FF-5B59DF9A2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2929" y="1758823"/>
            <a:ext cx="11172703" cy="46333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2193-5F03-A9EC-1DBE-98B18CB1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22" y="465794"/>
            <a:ext cx="8610600" cy="1293028"/>
          </a:xfrm>
        </p:spPr>
        <p:txBody>
          <a:bodyPr/>
          <a:lstStyle/>
          <a:p>
            <a:r>
              <a:rPr lang="en-US" dirty="0"/>
              <a:t>Graph [ merge sort ]</a:t>
            </a:r>
            <a:endParaRPr lang="en-IN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68599B9-4569-CE1A-7268-BC51191784AC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7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0D2367B0-9DDE-0FCE-9E92-71B2F66B4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DC37-0E26-5096-8B3C-4F628848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206" y="157166"/>
            <a:ext cx="8610600" cy="1293028"/>
          </a:xfrm>
        </p:spPr>
        <p:txBody>
          <a:bodyPr/>
          <a:lstStyle/>
          <a:p>
            <a:r>
              <a:rPr lang="en-US" dirty="0"/>
              <a:t>Combined graph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754EF-C73E-45E9-2807-54A144D1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08" y="1216929"/>
            <a:ext cx="10722383" cy="4578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FDF6F2-8B41-1665-5A90-89708033BA03}"/>
              </a:ext>
            </a:extLst>
          </p:cNvPr>
          <p:cNvSpPr txBox="1"/>
          <p:nvPr/>
        </p:nvSpPr>
        <p:spPr>
          <a:xfrm>
            <a:off x="734808" y="6036906"/>
            <a:ext cx="1041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efficient method for my given dataset is Quick sort and least efficient is bubble sort</a:t>
            </a:r>
            <a:endParaRPr lang="en-IN" dirty="0"/>
          </a:p>
        </p:txBody>
      </p:sp>
      <p:pic>
        <p:nvPicPr>
          <p:cNvPr id="7" name="combined">
            <a:hlinkClick r:id="" action="ppaction://media"/>
            <a:extLst>
              <a:ext uri="{FF2B5EF4-FFF2-40B4-BE49-F238E27FC236}">
                <a16:creationId xmlns:a16="http://schemas.microsoft.com/office/drawing/2014/main" id="{3C3F917C-AC01-4F3E-BEEA-1E0239929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9828" y="57932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07C9-5E62-A2BE-A68D-9928CFE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890" y="0"/>
            <a:ext cx="8610600" cy="1293028"/>
          </a:xfrm>
        </p:spPr>
        <p:txBody>
          <a:bodyPr/>
          <a:lstStyle/>
          <a:p>
            <a:r>
              <a:rPr lang="en-US" dirty="0"/>
              <a:t>binary search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A8B44-2C76-95C4-0C6C-FD2D97DD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8" y="322645"/>
            <a:ext cx="5447522" cy="61797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binarySearch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low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,high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,mid;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(low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high){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mid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[mid]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"found"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mid;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[mid]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    low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000691-69C3-ADE2-31E7-97D499027C71}"/>
              </a:ext>
            </a:extLst>
          </p:cNvPr>
          <p:cNvSpPr txBox="1">
            <a:spLocks/>
          </p:cNvSpPr>
          <p:nvPr/>
        </p:nvSpPr>
        <p:spPr>
          <a:xfrm>
            <a:off x="6075682" y="1076961"/>
            <a:ext cx="7376160" cy="6174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    high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    }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IN" sz="1400" dirty="0"/>
          </a:p>
        </p:txBody>
      </p:sp>
      <p:pic>
        <p:nvPicPr>
          <p:cNvPr id="5" name="bin1">
            <a:hlinkClick r:id="" action="ppaction://media"/>
            <a:extLst>
              <a:ext uri="{FF2B5EF4-FFF2-40B4-BE49-F238E27FC236}">
                <a16:creationId xmlns:a16="http://schemas.microsoft.com/office/drawing/2014/main" id="{853B6259-A0AD-2D13-BE44-094CB0D02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1275" y="54562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699B-C90F-A855-3C31-A721DB696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82068"/>
            <a:ext cx="5668347" cy="54938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"Enter the Element : 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t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binarySearch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record,n,val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==-</a:t>
            </a:r>
            <a:r>
              <a:rPr lang="en-IN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"Element not found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t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time_taken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)t)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CLOCKS_PER_SEC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"Time taken: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seconds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time_taken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D417-E329-6AAB-EF67-AFDEB7A84653}"/>
              </a:ext>
            </a:extLst>
          </p:cNvPr>
          <p:cNvSpPr txBox="1"/>
          <p:nvPr/>
        </p:nvSpPr>
        <p:spPr>
          <a:xfrm>
            <a:off x="264160" y="886103"/>
            <a:ext cx="59334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fgets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(line), file)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line[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strcspn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strtok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(token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column[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strdup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fclose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7" name="bin2">
            <a:hlinkClick r:id="" action="ppaction://media"/>
            <a:extLst>
              <a:ext uri="{FF2B5EF4-FFF2-40B4-BE49-F238E27FC236}">
                <a16:creationId xmlns:a16="http://schemas.microsoft.com/office/drawing/2014/main" id="{1FA055A8-BE72-F604-EE0A-E190D7965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115" y="5283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6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95" y="748470"/>
            <a:ext cx="6121179" cy="643008"/>
          </a:xfrm>
        </p:spPr>
        <p:txBody>
          <a:bodyPr/>
          <a:lstStyle/>
          <a:p>
            <a:r>
              <a:rPr lang="en-US" dirty="0"/>
              <a:t>Insertion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66" y="1478921"/>
            <a:ext cx="6531549" cy="4630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b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5907587" y="2086254"/>
            <a:ext cx="6284413" cy="58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  <a:endParaRPr lang="en-IN" sz="1400" dirty="0"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B37F7A-0D68-96AD-13EE-534606E6E895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13" name="Page_3(2)">
            <a:hlinkClick r:id="" action="ppaction://media"/>
            <a:extLst>
              <a:ext uri="{FF2B5EF4-FFF2-40B4-BE49-F238E27FC236}">
                <a16:creationId xmlns:a16="http://schemas.microsoft.com/office/drawing/2014/main" id="{26673B2F-4C5C-6A9D-ABF0-8462802D8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969" y="50317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9"/>
    </mc:Choice>
    <mc:Fallback>
      <p:transition spd="slow" advTm="2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983758-9636-8788-A756-1FDE5D18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37" y="1495290"/>
            <a:ext cx="5639289" cy="1112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B91A-D3C4-75CF-2FC7-1271DD2DD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346" y="1495290"/>
            <a:ext cx="4473328" cy="929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823EB-A85A-1CBC-67C3-B66C0D67D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55" y="3358478"/>
            <a:ext cx="4656223" cy="891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968D1B-9615-6673-CE86-2214E3A82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146" y="5233415"/>
            <a:ext cx="4724809" cy="899238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47075CFA-5ABF-55AB-9951-AF9402C61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8419"/>
            <a:ext cx="5265876" cy="906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E8756A-FB1B-C76D-1FB1-37B1689634DF}"/>
              </a:ext>
            </a:extLst>
          </p:cNvPr>
          <p:cNvSpPr txBox="1"/>
          <p:nvPr/>
        </p:nvSpPr>
        <p:spPr>
          <a:xfrm>
            <a:off x="528320" y="833120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64ACB-51DE-40B3-A806-2168E3E97BD7}"/>
              </a:ext>
            </a:extLst>
          </p:cNvPr>
          <p:cNvSpPr txBox="1"/>
          <p:nvPr/>
        </p:nvSpPr>
        <p:spPr>
          <a:xfrm>
            <a:off x="6800346" y="1017786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83C10-BCC6-2D04-F303-E951F783A515}"/>
              </a:ext>
            </a:extLst>
          </p:cNvPr>
          <p:cNvSpPr txBox="1"/>
          <p:nvPr/>
        </p:nvSpPr>
        <p:spPr>
          <a:xfrm>
            <a:off x="385029" y="2900744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160F0-19E2-CA7D-AE15-1984CC738A45}"/>
              </a:ext>
            </a:extLst>
          </p:cNvPr>
          <p:cNvSpPr txBox="1"/>
          <p:nvPr/>
        </p:nvSpPr>
        <p:spPr>
          <a:xfrm>
            <a:off x="6400275" y="2900744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90D1F-4864-8324-51EC-7718E3924C1D}"/>
              </a:ext>
            </a:extLst>
          </p:cNvPr>
          <p:cNvSpPr txBox="1"/>
          <p:nvPr/>
        </p:nvSpPr>
        <p:spPr>
          <a:xfrm>
            <a:off x="2986515" y="4791184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21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67C27DB3-BD2A-C5E1-234E-AF44195B1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FDE4-DB62-06C9-39AD-928C4EFB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 binary search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18890-CA58-886F-AB0C-684EFCAB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5153" y="2354261"/>
            <a:ext cx="8001693" cy="3703641"/>
          </a:xfrm>
        </p:spPr>
      </p:pic>
      <p:pic>
        <p:nvPicPr>
          <p:cNvPr id="6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A8A82D75-C094-0181-4AA6-3A776226F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07C9-5E62-A2BE-A68D-9928CFE2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890" y="0"/>
            <a:ext cx="8610600" cy="1293028"/>
          </a:xfrm>
        </p:spPr>
        <p:txBody>
          <a:bodyPr/>
          <a:lstStyle/>
          <a:p>
            <a:r>
              <a:rPr lang="en-US" dirty="0"/>
              <a:t>linear search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A8B44-2C76-95C4-0C6C-FD2D97DD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78" y="1592645"/>
            <a:ext cx="5447522" cy="61797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IN" sz="14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linear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;i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"Found"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i</a:t>
            </a:r>
            <a:r>
              <a:rPr lang="en-US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"not found"</a:t>
            </a: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000691-69C3-ADE2-31E7-97D499027C71}"/>
              </a:ext>
            </a:extLst>
          </p:cNvPr>
          <p:cNvSpPr txBox="1">
            <a:spLocks/>
          </p:cNvSpPr>
          <p:nvPr/>
        </p:nvSpPr>
        <p:spPr>
          <a:xfrm>
            <a:off x="5943600" y="2177953"/>
            <a:ext cx="7376160" cy="6174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t;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IN" sz="1400" dirty="0"/>
          </a:p>
        </p:txBody>
      </p:sp>
      <p:pic>
        <p:nvPicPr>
          <p:cNvPr id="5" name="linear1">
            <a:hlinkClick r:id="" action="ppaction://media"/>
            <a:extLst>
              <a:ext uri="{FF2B5EF4-FFF2-40B4-BE49-F238E27FC236}">
                <a16:creationId xmlns:a16="http://schemas.microsoft.com/office/drawing/2014/main" id="{D67BB83C-5DF3-E5F6-1FFB-05521AB12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0553" y="526535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699B-C90F-A855-3C31-A721DB696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82068"/>
            <a:ext cx="5668347" cy="54938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"Enter the Element : 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t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binarySearch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record,n,val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==-</a:t>
            </a:r>
            <a:r>
              <a:rPr lang="en-IN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"Element not found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t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time_taken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)t)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CLOCKS_PER_SEC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"Time taken: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seconds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time_taken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D417-E329-6AAB-EF67-AFDEB7A84653}"/>
              </a:ext>
            </a:extLst>
          </p:cNvPr>
          <p:cNvSpPr txBox="1"/>
          <p:nvPr/>
        </p:nvSpPr>
        <p:spPr>
          <a:xfrm>
            <a:off x="264160" y="886103"/>
            <a:ext cx="59334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fgets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(line), file)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line[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strcspn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\0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strtok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lang="en-IN" sz="18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(token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column[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strdup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fclose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8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8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8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2" name="linear2">
            <a:hlinkClick r:id="" action="ppaction://media"/>
            <a:extLst>
              <a:ext uri="{FF2B5EF4-FFF2-40B4-BE49-F238E27FC236}">
                <a16:creationId xmlns:a16="http://schemas.microsoft.com/office/drawing/2014/main" id="{67F3DAE0-2407-2341-CC14-EDAB01A81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2958" y="55070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AB672-54CC-D5EE-0A3C-C35EB9CAA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3" y="1690338"/>
            <a:ext cx="5235394" cy="82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766F8-F894-73BA-B1F5-725FEC784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313" y="1640804"/>
            <a:ext cx="4549534" cy="92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54AB6-5334-4B00-C129-82573FC1F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3" y="3429000"/>
            <a:ext cx="5281118" cy="830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2B4A74-A929-7221-C269-1EB73F572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973" y="3429000"/>
            <a:ext cx="5243014" cy="800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24AC23-8273-21CB-6E40-91A7F2C99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622" y="5217196"/>
            <a:ext cx="5265876" cy="914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7362BE-1437-99D4-7C8E-77E2F953B792}"/>
              </a:ext>
            </a:extLst>
          </p:cNvPr>
          <p:cNvSpPr txBox="1"/>
          <p:nvPr/>
        </p:nvSpPr>
        <p:spPr>
          <a:xfrm>
            <a:off x="457200" y="104648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C0C4A-1AAB-5D67-D673-17405FA304A7}"/>
              </a:ext>
            </a:extLst>
          </p:cNvPr>
          <p:cNvSpPr txBox="1"/>
          <p:nvPr/>
        </p:nvSpPr>
        <p:spPr>
          <a:xfrm>
            <a:off x="6847840" y="1198880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B99BB-9AFF-2B9B-1949-106354F9B2A7}"/>
              </a:ext>
            </a:extLst>
          </p:cNvPr>
          <p:cNvSpPr txBox="1"/>
          <p:nvPr/>
        </p:nvSpPr>
        <p:spPr>
          <a:xfrm>
            <a:off x="6096000" y="2872251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CAB83-2F1C-5885-B281-CF0889B350C2}"/>
              </a:ext>
            </a:extLst>
          </p:cNvPr>
          <p:cNvSpPr txBox="1"/>
          <p:nvPr/>
        </p:nvSpPr>
        <p:spPr>
          <a:xfrm>
            <a:off x="609600" y="2981981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019C-6345-08E6-9AE2-677A133164B9}"/>
              </a:ext>
            </a:extLst>
          </p:cNvPr>
          <p:cNvSpPr txBox="1"/>
          <p:nvPr/>
        </p:nvSpPr>
        <p:spPr>
          <a:xfrm>
            <a:off x="2976880" y="4690891"/>
            <a:ext cx="276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21" name="Recording_13(2)">
            <a:hlinkClick r:id="" action="ppaction://media"/>
            <a:extLst>
              <a:ext uri="{FF2B5EF4-FFF2-40B4-BE49-F238E27FC236}">
                <a16:creationId xmlns:a16="http://schemas.microsoft.com/office/drawing/2014/main" id="{4FFCCC3A-36DD-0EFC-14BF-907307985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0300" y="522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FDE4-DB62-06C9-39AD-928C4EFB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 Linear search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8AF24-46CB-CC84-C08C-1CC2DA4C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13" y="2283297"/>
            <a:ext cx="8237934" cy="3810330"/>
          </a:xfrm>
          <a:prstGeom prst="rect">
            <a:avLst/>
          </a:prstGeom>
        </p:spPr>
      </p:pic>
      <p:pic>
        <p:nvPicPr>
          <p:cNvPr id="8" name="Recording_10(2)">
            <a:hlinkClick r:id="" action="ppaction://media"/>
            <a:extLst>
              <a:ext uri="{FF2B5EF4-FFF2-40B4-BE49-F238E27FC236}">
                <a16:creationId xmlns:a16="http://schemas.microsoft.com/office/drawing/2014/main" id="{3C53BA88-7B48-13F9-4F7B-5905D7C07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50" y="50561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58EC-4B5D-E7CC-B63B-7658FAA7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764373"/>
            <a:ext cx="10571480" cy="1293028"/>
          </a:xfrm>
        </p:spPr>
        <p:txBody>
          <a:bodyPr/>
          <a:lstStyle/>
          <a:p>
            <a:r>
              <a:rPr lang="en-US" dirty="0"/>
              <a:t>Comparison between linear search and binary search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C5041-605D-4F56-BEA3-63677E590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711" y="2057401"/>
            <a:ext cx="8268417" cy="3177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0920B-537C-8711-F2D6-E1B23FC04E99}"/>
              </a:ext>
            </a:extLst>
          </p:cNvPr>
          <p:cNvSpPr txBox="1"/>
          <p:nvPr/>
        </p:nvSpPr>
        <p:spPr>
          <a:xfrm>
            <a:off x="1005839" y="5136979"/>
            <a:ext cx="991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above chart we can conclude that binary search is more efficient than linear search for my dataset</a:t>
            </a:r>
          </a:p>
          <a:p>
            <a:endParaRPr lang="en-US" dirty="0"/>
          </a:p>
          <a:p>
            <a:r>
              <a:rPr lang="en-IN" dirty="0" err="1">
                <a:hlinkClick r:id="rId5"/>
              </a:rPr>
              <a:t>nagulesh</a:t>
            </a:r>
            <a:r>
              <a:rPr lang="en-IN" dirty="0">
                <a:hlinkClick r:id="rId5"/>
              </a:rPr>
              <a:t> 22BCS071.xlsx</a:t>
            </a:r>
            <a:endParaRPr lang="en-IN" dirty="0"/>
          </a:p>
        </p:txBody>
      </p:sp>
      <p:pic>
        <p:nvPicPr>
          <p:cNvPr id="7" name="cmp linear binary">
            <a:hlinkClick r:id="" action="ppaction://media"/>
            <a:extLst>
              <a:ext uri="{FF2B5EF4-FFF2-40B4-BE49-F238E27FC236}">
                <a16:creationId xmlns:a16="http://schemas.microsoft.com/office/drawing/2014/main" id="{E3427F8B-D13A-FE67-E223-DFA947195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4446" y="584994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C971-B366-C674-9E61-8BF8EDA91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4178" y="2782486"/>
            <a:ext cx="8610600" cy="1293028"/>
          </a:xfrm>
        </p:spPr>
        <p:txBody>
          <a:bodyPr/>
          <a:lstStyle/>
          <a:p>
            <a:r>
              <a:rPr lang="en-US" dirty="0"/>
              <a:t>Thank you !!!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6DBD5D-2201-3BEB-F288-36A29A1AA9A1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5" name="Recording_27(2)">
            <a:hlinkClick r:id="" action="ppaction://media"/>
            <a:extLst>
              <a:ext uri="{FF2B5EF4-FFF2-40B4-BE49-F238E27FC236}">
                <a16:creationId xmlns:a16="http://schemas.microsoft.com/office/drawing/2014/main" id="{33ADC723-7AF6-6DBA-6743-80D42A8B4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9845" y="506564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8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768856"/>
            <a:ext cx="5229225" cy="60445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key;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key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record[j]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key)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record[j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record[j];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   }</a:t>
            </a:r>
          </a:p>
          <a:p>
            <a:pPr marL="0" indent="0">
              <a:buNone/>
            </a:pP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5953125" y="1346643"/>
            <a:ext cx="6096000" cy="416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“Insertion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7F433F8-E464-89CF-4097-AC7A271764AA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Page 4(2)">
            <a:hlinkClick r:id="" action="ppaction://media"/>
            <a:extLst>
              <a:ext uri="{FF2B5EF4-FFF2-40B4-BE49-F238E27FC236}">
                <a16:creationId xmlns:a16="http://schemas.microsoft.com/office/drawing/2014/main" id="{3317F53E-CD20-85B7-42D8-D99840BCC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9844" y="502399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6C987-7621-9518-AEC5-371FD075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9768" y="1369828"/>
            <a:ext cx="4922947" cy="16841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C4B4F-C0CB-C00C-CC89-075526DAE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272" y="1317597"/>
            <a:ext cx="4770533" cy="1691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2D850-F7B0-7F43-5087-DE612C875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2" y="3429000"/>
            <a:ext cx="4762913" cy="170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48D2FE-D9EA-B670-5AAF-14CFD755EE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75"/>
          <a:stretch/>
        </p:blipFill>
        <p:spPr>
          <a:xfrm>
            <a:off x="5961721" y="3392265"/>
            <a:ext cx="4679085" cy="178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0CC6E7-43E6-0511-CD76-84C81C011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453" y="5336616"/>
            <a:ext cx="4458086" cy="1379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3DDC6FD-6A66-82D7-00FB-BF83D357E5DA}"/>
              </a:ext>
            </a:extLst>
          </p:cNvPr>
          <p:cNvSpPr txBox="1">
            <a:spLocks/>
          </p:cNvSpPr>
          <p:nvPr/>
        </p:nvSpPr>
        <p:spPr>
          <a:xfrm>
            <a:off x="8621751" y="6063958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8" name="Page 5(2)">
            <a:hlinkClick r:id="" action="ppaction://media"/>
            <a:extLst>
              <a:ext uri="{FF2B5EF4-FFF2-40B4-BE49-F238E27FC236}">
                <a16:creationId xmlns:a16="http://schemas.microsoft.com/office/drawing/2014/main" id="{058A518C-51EA-48B7-A950-855DD1D18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22648" y="5244194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30EE65-5826-676A-B2B5-F38C8420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756" y="482941"/>
            <a:ext cx="8610600" cy="1293028"/>
          </a:xfrm>
        </p:spPr>
        <p:txBody>
          <a:bodyPr/>
          <a:lstStyle/>
          <a:p>
            <a:r>
              <a:rPr lang="en-US" dirty="0"/>
              <a:t>Graph [ insertion sort ]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91974-2BA7-455D-DF5F-4369A0E9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4" y="1635253"/>
            <a:ext cx="10751672" cy="453586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F1AC21B-E959-F701-7E7E-26DF08B3359D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11" name="Page 6(2)">
            <a:hlinkClick r:id="" action="ppaction://media"/>
            <a:extLst>
              <a:ext uri="{FF2B5EF4-FFF2-40B4-BE49-F238E27FC236}">
                <a16:creationId xmlns:a16="http://schemas.microsoft.com/office/drawing/2014/main" id="{17595744-A5C2-A64A-7FE0-FA71BAE0B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3368" y="546808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8ED-A99A-6136-A960-AA11FEC2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95" y="748470"/>
            <a:ext cx="6121179" cy="643008"/>
          </a:xfrm>
        </p:spPr>
        <p:txBody>
          <a:bodyPr/>
          <a:lstStyle/>
          <a:p>
            <a:r>
              <a:rPr lang="en-US" dirty="0"/>
              <a:t>bubble sort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FE92-A025-73E8-AEBD-62B52F8B0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66" y="1478921"/>
            <a:ext cx="6531549" cy="4630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string.h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2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time.h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1024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IN" sz="12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b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file;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line[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MAX_LINE_LENGTH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column[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nagul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Data structure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car50000.csv"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(file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"Error opening file"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2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C99EB9-DD43-3EC9-D66E-C5AF52375518}"/>
              </a:ext>
            </a:extLst>
          </p:cNvPr>
          <p:cNvSpPr txBox="1">
            <a:spLocks/>
          </p:cNvSpPr>
          <p:nvPr/>
        </p:nvSpPr>
        <p:spPr>
          <a:xfrm>
            <a:off x="5907587" y="2086254"/>
            <a:ext cx="6284413" cy="5890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while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fgets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 err="1">
                <a:solidFill>
                  <a:srgbClr val="FF7B72"/>
                </a:solidFill>
                <a:latin typeface="Consolas" panose="020B0609020204030204" pitchFamily="49" charset="0"/>
              </a:rPr>
              <a:t>sizeof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(line), file)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&amp;&amp;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MAX_ROWS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line[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strcspn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\0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'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char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*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strtok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(line, </a:t>
            </a:r>
            <a:r>
              <a:rPr lang="en-IN" sz="1400" dirty="0">
                <a:solidFill>
                  <a:srgbClr val="A5D6FF"/>
                </a:solidFill>
                <a:latin typeface="Consolas" panose="020B0609020204030204" pitchFamily="49" charset="0"/>
              </a:rPr>
              <a:t>","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(token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!=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D2A8FF"/>
                </a:solidFill>
                <a:latin typeface="Consolas" panose="020B0609020204030204" pitchFamily="49" charset="0"/>
              </a:rPr>
              <a:t>NULL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column[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] 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D2A8FF"/>
                </a:solidFill>
                <a:latin typeface="Consolas" panose="020B0609020204030204" pitchFamily="49" charset="0"/>
              </a:rPr>
              <a:t>strdup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(token);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sz="1400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  <a:endParaRPr lang="en-IN" sz="1400" dirty="0">
              <a:latin typeface="Consolas" panose="020B0609020204030204" pitchFamily="49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86215FD-3E61-9463-9752-A80BE4C28DC3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6" name="Page 7(2)">
            <a:hlinkClick r:id="" action="ppaction://media"/>
            <a:extLst>
              <a:ext uri="{FF2B5EF4-FFF2-40B4-BE49-F238E27FC236}">
                <a16:creationId xmlns:a16="http://schemas.microsoft.com/office/drawing/2014/main" id="{FECB9FA9-17E0-18AE-06E4-D719DB2D0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1945" y="543932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BF4E-EB35-9766-B280-B4851F6E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768856"/>
            <a:ext cx="5229225" cy="604456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(column)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4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MAX_ROWS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row_count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strtol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(column[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endptr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clock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n;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key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record[j]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key) {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record[j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record[j];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   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    record[j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 key;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    }   }</a:t>
            </a:r>
          </a:p>
          <a:p>
            <a:pPr marL="0" indent="0">
              <a:buNone/>
            </a:pPr>
            <a:br>
              <a:rPr lang="en-IN" sz="900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</a:br>
            <a:endParaRPr lang="en-IN" sz="900" b="0" dirty="0">
              <a:solidFill>
                <a:srgbClr val="E6EDF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900" dirty="0"/>
          </a:p>
          <a:p>
            <a:pPr marL="0" indent="0">
              <a:buNone/>
            </a:pPr>
            <a:endParaRPr lang="en-IN" sz="9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C61FC4-46DE-F88A-1433-E31B9D7603F7}"/>
              </a:ext>
            </a:extLst>
          </p:cNvPr>
          <p:cNvSpPr txBox="1">
            <a:spLocks/>
          </p:cNvSpPr>
          <p:nvPr/>
        </p:nvSpPr>
        <p:spPr>
          <a:xfrm>
            <a:off x="5953125" y="1346643"/>
            <a:ext cx="6096000" cy="416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FFA657"/>
                </a:solidFill>
                <a:latin typeface="Consolas" panose="020B0609020204030204" pitchFamily="49" charset="0"/>
              </a:rPr>
              <a:t>clock_t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clock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for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row_count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“Element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 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: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%d\n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record[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    </a:t>
            </a: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free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(column[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“Bubble sort for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sets </a:t>
            </a:r>
            <a:r>
              <a:rPr lang="en-IN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E6EDF3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((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)(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end_time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start_time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))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/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D2A8FF"/>
                </a:solidFill>
                <a:latin typeface="Consolas" panose="020B0609020204030204" pitchFamily="49" charset="0"/>
              </a:rPr>
              <a:t>	CLOCKS_PER_SEC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printf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"Time taken: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%f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 seconds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\n</a:t>
            </a:r>
            <a:r>
              <a:rPr lang="en-IN" dirty="0">
                <a:solidFill>
                  <a:srgbClr val="A5D6FF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, </a:t>
            </a:r>
            <a:r>
              <a:rPr lang="en-IN" dirty="0" err="1">
                <a:solidFill>
                  <a:srgbClr val="E6EDF3"/>
                </a:solidFill>
                <a:latin typeface="Consolas" panose="020B0609020204030204" pitchFamily="49" charset="0"/>
              </a:rPr>
              <a:t>time_taken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 err="1">
                <a:solidFill>
                  <a:srgbClr val="D2A8FF"/>
                </a:solidFill>
                <a:latin typeface="Consolas" panose="020B0609020204030204" pitchFamily="49" charset="0"/>
              </a:rPr>
              <a:t>fclose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F7B72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9C0FF"/>
                </a:solidFill>
                <a:latin typeface="Consolas" panose="020B0609020204030204" pitchFamily="49" charset="0"/>
              </a:rPr>
              <a:t>0</a:t>
            </a: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IN" dirty="0">
                <a:solidFill>
                  <a:srgbClr val="E6EDF3"/>
                </a:solidFill>
                <a:latin typeface="Consolas" panose="020B0609020204030204" pitchFamily="49" charset="0"/>
              </a:rPr>
            </a:br>
            <a:endParaRPr lang="en-IN" dirty="0">
              <a:solidFill>
                <a:srgbClr val="E6EDF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4981CA0-8DA8-7EEB-1E93-88C6632C11C7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4" name="Page 8(2)">
            <a:hlinkClick r:id="" action="ppaction://media"/>
            <a:extLst>
              <a:ext uri="{FF2B5EF4-FFF2-40B4-BE49-F238E27FC236}">
                <a16:creationId xmlns:a16="http://schemas.microsoft.com/office/drawing/2014/main" id="{B85F625F-BDA8-5AFF-3800-C27B2A4FE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3526" y="551135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A1F2-5749-50BF-AF48-96A028CA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53" y="232236"/>
            <a:ext cx="8203661" cy="1233161"/>
          </a:xfrm>
        </p:spPr>
        <p:txBody>
          <a:bodyPr/>
          <a:lstStyle/>
          <a:p>
            <a:r>
              <a:rPr lang="en-US" dirty="0"/>
              <a:t>code outputs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26ED6-9A9D-7DF0-E153-C3F2B6A143FB}"/>
              </a:ext>
            </a:extLst>
          </p:cNvPr>
          <p:cNvSpPr txBox="1"/>
          <p:nvPr/>
        </p:nvSpPr>
        <p:spPr>
          <a:xfrm>
            <a:off x="5961721" y="948265"/>
            <a:ext cx="245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40000 datasets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88C8-C0F5-AB6E-21CC-B855CFB6E9C4}"/>
              </a:ext>
            </a:extLst>
          </p:cNvPr>
          <p:cNvSpPr txBox="1"/>
          <p:nvPr/>
        </p:nvSpPr>
        <p:spPr>
          <a:xfrm>
            <a:off x="742168" y="988979"/>
            <a:ext cx="259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50000 datasets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C815-4199-11F3-5257-DC664E0160A3}"/>
              </a:ext>
            </a:extLst>
          </p:cNvPr>
          <p:cNvSpPr txBox="1"/>
          <p:nvPr/>
        </p:nvSpPr>
        <p:spPr>
          <a:xfrm>
            <a:off x="300796" y="3079602"/>
            <a:ext cx="22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30000 datasets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EF21-AC63-083D-7C00-B72F9F74C2BA}"/>
              </a:ext>
            </a:extLst>
          </p:cNvPr>
          <p:cNvSpPr txBox="1"/>
          <p:nvPr/>
        </p:nvSpPr>
        <p:spPr>
          <a:xfrm>
            <a:off x="5870273" y="3043746"/>
            <a:ext cx="238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 datasets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EB408-8A17-A913-B492-F3CE154EC58A}"/>
              </a:ext>
            </a:extLst>
          </p:cNvPr>
          <p:cNvSpPr txBox="1"/>
          <p:nvPr/>
        </p:nvSpPr>
        <p:spPr>
          <a:xfrm>
            <a:off x="1821266" y="5362224"/>
            <a:ext cx="261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datasets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E3E1E-EC10-98EA-5F36-8C0EB8A1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94" y="1564818"/>
            <a:ext cx="4915326" cy="115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160A7-AFC2-3C2D-0222-FAA72B7C9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3661"/>
            <a:ext cx="5166808" cy="1120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23CD3-2ED0-F49A-A008-3CF9EB5AC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92" y="3728706"/>
            <a:ext cx="5174428" cy="1127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B80ABD-647B-A5E3-9987-8C6E11983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618743"/>
            <a:ext cx="4861981" cy="1150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C9F808-67E8-66B9-4371-31A6F00F8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453" y="5488360"/>
            <a:ext cx="5212532" cy="1135478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D825C0B-C0C6-2088-78DE-416249A30BF1}"/>
              </a:ext>
            </a:extLst>
          </p:cNvPr>
          <p:cNvSpPr txBox="1">
            <a:spLocks/>
          </p:cNvSpPr>
          <p:nvPr/>
        </p:nvSpPr>
        <p:spPr>
          <a:xfrm>
            <a:off x="8115912" y="6030397"/>
            <a:ext cx="4475229" cy="1123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Nagulesh N [ 22BCS071 ]</a:t>
            </a:r>
            <a:endParaRPr lang="en-IN" dirty="0"/>
          </a:p>
        </p:txBody>
      </p:sp>
      <p:pic>
        <p:nvPicPr>
          <p:cNvPr id="21" name="Page 9(2)">
            <a:hlinkClick r:id="" action="ppaction://media"/>
            <a:extLst>
              <a:ext uri="{FF2B5EF4-FFF2-40B4-BE49-F238E27FC236}">
                <a16:creationId xmlns:a16="http://schemas.microsoft.com/office/drawing/2014/main" id="{4E4B0C70-8F6C-2D2E-A802-5BFD2BA10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70619" y="5244678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8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35922D9062449BBD1ED47A172D3B0" ma:contentTypeVersion="11" ma:contentTypeDescription="Create a new document." ma:contentTypeScope="" ma:versionID="49a6ae7c38fa0abd91ed40a2bf93f74b">
  <xsd:schema xmlns:xsd="http://www.w3.org/2001/XMLSchema" xmlns:xs="http://www.w3.org/2001/XMLSchema" xmlns:p="http://schemas.microsoft.com/office/2006/metadata/properties" xmlns:ns3="25f8ee31-97c5-4c94-80c3-764537ab3f84" xmlns:ns4="aea6cfdb-8c38-4a8f-8db2-6031ff9fca1d" targetNamespace="http://schemas.microsoft.com/office/2006/metadata/properties" ma:root="true" ma:fieldsID="137e49288b0785db692b802ff5522203" ns3:_="" ns4:_="">
    <xsd:import namespace="25f8ee31-97c5-4c94-80c3-764537ab3f84"/>
    <xsd:import namespace="aea6cfdb-8c38-4a8f-8db2-6031ff9fca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8ee31-97c5-4c94-80c3-764537ab3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6cfdb-8c38-4a8f-8db2-6031ff9fca1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f8ee31-97c5-4c94-80c3-764537ab3f84" xsi:nil="true"/>
  </documentManagement>
</p:properties>
</file>

<file path=customXml/itemProps1.xml><?xml version="1.0" encoding="utf-8"?>
<ds:datastoreItem xmlns:ds="http://schemas.openxmlformats.org/officeDocument/2006/customXml" ds:itemID="{E5C3FF2F-5A40-4328-8B88-81DF7E86B1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B8F6A-FD2A-45AE-947E-DA3EADB02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8ee31-97c5-4c94-80c3-764537ab3f84"/>
    <ds:schemaRef ds:uri="aea6cfdb-8c38-4a8f-8db2-6031ff9fca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F0B7D-11D9-4709-A662-F3360A416C0F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aea6cfdb-8c38-4a8f-8db2-6031ff9fca1d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5f8ee31-97c5-4c94-80c3-764537ab3f8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495</TotalTime>
  <Words>4760</Words>
  <Application>Microsoft Office PowerPoint</Application>
  <PresentationFormat>Widescreen</PresentationFormat>
  <Paragraphs>629</Paragraphs>
  <Slides>37</Slides>
  <Notes>0</Notes>
  <HiddenSlides>0</HiddenSlides>
  <MMClips>36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Consolas</vt:lpstr>
      <vt:lpstr>Vapor Trail</vt:lpstr>
      <vt:lpstr>Data structures</vt:lpstr>
      <vt:lpstr>Data set on vehicle service management</vt:lpstr>
      <vt:lpstr>Insertion sort</vt:lpstr>
      <vt:lpstr>PowerPoint Presentation</vt:lpstr>
      <vt:lpstr>code outputs</vt:lpstr>
      <vt:lpstr>Graph [ insertion sort ]</vt:lpstr>
      <vt:lpstr>bubble sort</vt:lpstr>
      <vt:lpstr>PowerPoint Presentation</vt:lpstr>
      <vt:lpstr>code outputs</vt:lpstr>
      <vt:lpstr>Graph [ bubble sort ]</vt:lpstr>
      <vt:lpstr>selection sort</vt:lpstr>
      <vt:lpstr>PowerPoint Presentation</vt:lpstr>
      <vt:lpstr>code outputs</vt:lpstr>
      <vt:lpstr>Graph [ Selection sort ]</vt:lpstr>
      <vt:lpstr>quick sort</vt:lpstr>
      <vt:lpstr>PowerPoint Presentation</vt:lpstr>
      <vt:lpstr>code outputs</vt:lpstr>
      <vt:lpstr>Graph [ quick sort ]</vt:lpstr>
      <vt:lpstr>heap sort</vt:lpstr>
      <vt:lpstr>PowerPoint Presentation</vt:lpstr>
      <vt:lpstr>code outputs</vt:lpstr>
      <vt:lpstr>Graph [ heap sort ]</vt:lpstr>
      <vt:lpstr>merge sort</vt:lpstr>
      <vt:lpstr>PowerPoint Presentation</vt:lpstr>
      <vt:lpstr>code outputs</vt:lpstr>
      <vt:lpstr>Graph [ merge sort ]</vt:lpstr>
      <vt:lpstr>Combined graph</vt:lpstr>
      <vt:lpstr>binary search</vt:lpstr>
      <vt:lpstr>PowerPoint Presentation</vt:lpstr>
      <vt:lpstr>PowerPoint Presentation</vt:lpstr>
      <vt:lpstr>Graph for binary search</vt:lpstr>
      <vt:lpstr>linear search</vt:lpstr>
      <vt:lpstr>PowerPoint Presentation</vt:lpstr>
      <vt:lpstr>PowerPoint Presentation</vt:lpstr>
      <vt:lpstr>Graph for Linear search</vt:lpstr>
      <vt:lpstr>Comparison between linear search and binary search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Nagulesh N 22BCS071</dc:creator>
  <cp:lastModifiedBy>Nagulesh N 22BCS071</cp:lastModifiedBy>
  <cp:revision>5</cp:revision>
  <dcterms:created xsi:type="dcterms:W3CDTF">2023-12-22T18:32:48Z</dcterms:created>
  <dcterms:modified xsi:type="dcterms:W3CDTF">2023-12-23T21:36:18Z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0x01010028A35922D9062449BBD1ED47A172D3B0</vt:lpwstr>
  </property>
</Properties>
</file>